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Raleway"/>
      <p:regular r:id="rId19"/>
      <p:bold r:id="rId20"/>
      <p:italic r:id="rId21"/>
      <p:boldItalic r:id="rId22"/>
    </p:embeddedFont>
    <p:embeddedFont>
      <p:font typeface="Lato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bold.fntdata"/><Relationship Id="rId22" Type="http://schemas.openxmlformats.org/officeDocument/2006/relationships/font" Target="fonts/Raleway-boldItalic.fntdata"/><Relationship Id="rId21" Type="http://schemas.openxmlformats.org/officeDocument/2006/relationships/font" Target="fonts/Raleway-italic.fntdata"/><Relationship Id="rId24" Type="http://schemas.openxmlformats.org/officeDocument/2006/relationships/font" Target="fonts/Lato-bold.fntdata"/><Relationship Id="rId23" Type="http://schemas.openxmlformats.org/officeDocument/2006/relationships/font" Target="fonts/Lato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Lato-boldItalic.fntdata"/><Relationship Id="rId25" Type="http://schemas.openxmlformats.org/officeDocument/2006/relationships/font" Target="fonts/La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Raleway-regular.fntdata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8721eb4f00_1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8721eb4f00_1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8721eb4f00_1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38721eb4f00_1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8721eb4f00_1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38721eb4f00_1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8721eb4f00_1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8721eb4f00_1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8721eb4f00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8721eb4f00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8721eb4f00_1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8721eb4f00_1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8721eb4f00_1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8721eb4f00_1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8721eb4f00_1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38721eb4f00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8721eb4f00_1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8721eb4f00_1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8721eb4f00_1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8721eb4f00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8721eb4f00_1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8721eb4f00_1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8721eb4f00_1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38721eb4f00_1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jpg"/><Relationship Id="rId4" Type="http://schemas.openxmlformats.org/officeDocument/2006/relationships/image" Target="../media/image10.jpg"/><Relationship Id="rId5" Type="http://schemas.openxmlformats.org/officeDocument/2006/relationships/image" Target="../media/image1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jp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Relationship Id="rId4" Type="http://schemas.openxmlformats.org/officeDocument/2006/relationships/image" Target="../media/image6.jpg"/><Relationship Id="rId5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CORDÉE</a:t>
            </a:r>
            <a:r>
              <a:rPr lang="fr"/>
              <a:t> DISPO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322"/>
              <a:t>lycée Bagatelle / Saint Gaudens</a:t>
            </a:r>
            <a:endParaRPr sz="2322"/>
          </a:p>
        </p:txBody>
      </p:sp>
      <p:sp>
        <p:nvSpPr>
          <p:cNvPr id="73" name="Google Shape;73;p13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Réunion d’information du 02/10/2025</a:t>
            </a:r>
            <a:endParaRPr/>
          </a:p>
        </p:txBody>
      </p:sp>
      <p:pic>
        <p:nvPicPr>
          <p:cNvPr id="74" name="Google Shape;7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42700" y="2172225"/>
            <a:ext cx="2658606" cy="154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27550" y="447550"/>
            <a:ext cx="6259650" cy="469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648074" y="2206300"/>
            <a:ext cx="4204700" cy="315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68499" y="39950"/>
            <a:ext cx="3664026" cy="2748027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2"/>
          <p:cNvSpPr txBox="1"/>
          <p:nvPr/>
        </p:nvSpPr>
        <p:spPr>
          <a:xfrm>
            <a:off x="4943525" y="447550"/>
            <a:ext cx="40863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7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restitution au Colloque des lycéens 2025</a:t>
            </a:r>
            <a:endParaRPr sz="17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7" name="Google Shape;147;p22"/>
          <p:cNvSpPr txBox="1"/>
          <p:nvPr/>
        </p:nvSpPr>
        <p:spPr>
          <a:xfrm>
            <a:off x="0" y="374550"/>
            <a:ext cx="1168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Au théâtre Garonne journée Dispositions</a:t>
            </a: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3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5122"/>
              <a:t>DISPO</a:t>
            </a:r>
            <a:endParaRPr sz="5122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2933"/>
              <a:t>Tale</a:t>
            </a:r>
            <a:endParaRPr sz="2933"/>
          </a:p>
        </p:txBody>
      </p:sp>
      <p:sp>
        <p:nvSpPr>
          <p:cNvPr id="153" name="Google Shape;153;p23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23"/>
          <p:cNvSpPr txBox="1"/>
          <p:nvPr>
            <p:ph idx="2" type="body"/>
          </p:nvPr>
        </p:nvSpPr>
        <p:spPr>
          <a:xfrm>
            <a:off x="4731300" y="0"/>
            <a:ext cx="4412700" cy="500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70000" lnSpcReduction="20000"/>
          </a:bodyPr>
          <a:lstStyle/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➢"/>
            </a:pPr>
            <a:r>
              <a:rPr b="1" lang="fr"/>
              <a:t>parcours préparation du concours Science Po</a:t>
            </a:r>
            <a:r>
              <a:rPr b="1" lang="fr"/>
              <a:t> : </a:t>
            </a:r>
            <a:r>
              <a:rPr lang="fr"/>
              <a:t>cours, méthodologie, appropriation de la plateforme, concours blanc corrigé par Science Po, séminaire méthodologique de deux jours à Toulouse tous frais payés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7"/>
          </a:p>
          <a:p>
            <a:pPr indent="-308610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➢"/>
            </a:pPr>
            <a:r>
              <a:rPr b="1" lang="fr"/>
              <a:t>parcours orientation</a:t>
            </a:r>
            <a:r>
              <a:rPr b="1" lang="fr"/>
              <a:t>  </a:t>
            </a:r>
            <a:r>
              <a:rPr lang="fr"/>
              <a:t>:  réflexion sur le parcours d’orientation, rédaction de lettres de motivation, </a:t>
            </a:r>
            <a:r>
              <a:rPr lang="fr"/>
              <a:t>entraînement</a:t>
            </a:r>
            <a:r>
              <a:rPr lang="fr"/>
              <a:t> aux entretiens. 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-308610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➢"/>
            </a:pPr>
            <a:r>
              <a:rPr b="1" lang="fr"/>
              <a:t>Evénements </a:t>
            </a:r>
            <a:r>
              <a:rPr lang="fr"/>
              <a:t>: Un forum de la vie étudiante à Toulouse et 2 jours de séminaire à Science Po pour préparer le concours.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-308610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➢"/>
            </a:pPr>
            <a:r>
              <a:rPr b="1" lang="fr"/>
              <a:t>étudiants tuteurs</a:t>
            </a:r>
            <a:r>
              <a:rPr lang="fr"/>
              <a:t> : 3 visites à Bagatelle et des échanges tout au long de l’année.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-308610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➢"/>
            </a:pPr>
            <a:r>
              <a:rPr b="1" lang="fr"/>
              <a:t>possibilité de participer aux  sorties culturelles gratuites en soirée </a:t>
            </a:r>
            <a:r>
              <a:rPr lang="fr"/>
              <a:t>organisées par le lycée.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55" name="Google Shape;15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4371" y="3101096"/>
            <a:ext cx="1547452" cy="131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81500" y="401725"/>
            <a:ext cx="5866200" cy="4399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95675" y="732275"/>
            <a:ext cx="4662924" cy="1475825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4"/>
          <p:cNvSpPr txBox="1"/>
          <p:nvPr/>
        </p:nvSpPr>
        <p:spPr>
          <a:xfrm>
            <a:off x="5444200" y="3024363"/>
            <a:ext cx="3424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au forum de la vie étudiante 2025 avec les terminales de Bagatelle et leurs tuteurs Science Po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5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inscriptions et informations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Madame Poujardieu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2577"/>
              <a:t>(CDI ou par mail francoise.poujardieu@ac-toulouse.fr)</a:t>
            </a:r>
            <a:endParaRPr sz="2577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77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2577"/>
              <a:t>date limite d’inscription : 06/10</a:t>
            </a:r>
            <a:endParaRPr sz="2577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77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2133"/>
              <a:t>démarrage des ateliers le jeudi 09/10 à 17h au CDI (1ère et terminale)</a:t>
            </a:r>
            <a:endParaRPr sz="2133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2133"/>
              <a:t>et après les vacances d’octobre pour les 2nde</a:t>
            </a:r>
            <a:endParaRPr sz="2133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les cordées de la réussite</a:t>
            </a:r>
            <a:endParaRPr/>
          </a:p>
        </p:txBody>
      </p:sp>
      <p:sp>
        <p:nvSpPr>
          <p:cNvPr id="80" name="Google Shape;80;p14"/>
          <p:cNvSpPr txBox="1"/>
          <p:nvPr>
            <p:ph idx="2" type="body"/>
          </p:nvPr>
        </p:nvSpPr>
        <p:spPr>
          <a:xfrm>
            <a:off x="4939500" y="724200"/>
            <a:ext cx="40452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fr"/>
              <a:t>pour faire de l’</a:t>
            </a:r>
            <a:r>
              <a:rPr b="1" lang="fr"/>
              <a:t>accompagnement à l’orientation</a:t>
            </a:r>
            <a:r>
              <a:rPr lang="fr"/>
              <a:t> un réel levier d’égalité des chances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5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➢"/>
            </a:pPr>
            <a:r>
              <a:rPr lang="fr"/>
              <a:t>pour </a:t>
            </a:r>
            <a:r>
              <a:rPr b="1" lang="fr"/>
              <a:t>lutter contre l’autocensure</a:t>
            </a:r>
            <a:endParaRPr b="1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5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➢"/>
            </a:pPr>
            <a:r>
              <a:rPr lang="fr"/>
              <a:t>pour susciter l’</a:t>
            </a:r>
            <a:r>
              <a:rPr b="1" lang="fr"/>
              <a:t>ambition scolaire </a:t>
            </a:r>
            <a:r>
              <a:rPr lang="fr"/>
              <a:t>des élèves par un accompagnement du collège à l’enseignement supérieur</a:t>
            </a:r>
            <a:endParaRPr/>
          </a:p>
        </p:txBody>
      </p:sp>
      <p:sp>
        <p:nvSpPr>
          <p:cNvPr id="81" name="Google Shape;81;p14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2" name="Google Shape;8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8863" y="3013150"/>
            <a:ext cx="3038475" cy="150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5155"/>
              <a:t>DISPO</a:t>
            </a:r>
            <a:endParaRPr sz="5155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2933"/>
              <a:t>3 GRANDS OBJECTIFS</a:t>
            </a:r>
            <a:endParaRPr sz="2933"/>
          </a:p>
        </p:txBody>
      </p:sp>
      <p:sp>
        <p:nvSpPr>
          <p:cNvPr id="88" name="Google Shape;88;p15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5"/>
          <p:cNvSpPr txBox="1"/>
          <p:nvPr>
            <p:ph idx="2" type="body"/>
          </p:nvPr>
        </p:nvSpPr>
        <p:spPr>
          <a:xfrm>
            <a:off x="4829850" y="255925"/>
            <a:ext cx="4045200" cy="433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10000"/>
          </a:bodyPr>
          <a:lstStyle/>
          <a:p>
            <a:pPr indent="-363696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b="1" lang="fr" sz="2300"/>
              <a:t>MÉTHODOLOGIE</a:t>
            </a:r>
            <a:r>
              <a:rPr lang="fr"/>
              <a:t> : </a:t>
            </a:r>
            <a:r>
              <a:rPr lang="fr" sz="1600"/>
              <a:t>développer une méthodologie de travail adaptée aux exigences de l’enseignement supérieur (analyser et traiter l’information, prendre la parole en public, …)</a:t>
            </a:r>
            <a:endParaRPr sz="16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7"/>
          </a:p>
          <a:p>
            <a:pPr indent="-363696" lvl="0" marL="457200" rtl="0" algn="l">
              <a:spcBef>
                <a:spcPts val="1200"/>
              </a:spcBef>
              <a:spcAft>
                <a:spcPts val="0"/>
              </a:spcAft>
              <a:buSzPct val="100000"/>
              <a:buAutoNum type="arabicPeriod"/>
            </a:pPr>
            <a:r>
              <a:rPr b="1" lang="fr" sz="2300"/>
              <a:t>ORIENTATION ACTIVE</a:t>
            </a:r>
            <a:r>
              <a:rPr b="1" lang="fr"/>
              <a:t> </a:t>
            </a:r>
            <a:r>
              <a:rPr lang="fr"/>
              <a:t>: </a:t>
            </a:r>
            <a:r>
              <a:rPr lang="fr" sz="1600"/>
              <a:t>construire un projet d’orientation en lien avec des étudiants tuteurs et des professionnels.</a:t>
            </a:r>
            <a:endParaRPr sz="16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7"/>
          </a:p>
          <a:p>
            <a:pPr indent="-363696" lvl="0" marL="457200" rtl="0" algn="l">
              <a:spcBef>
                <a:spcPts val="1200"/>
              </a:spcBef>
              <a:spcAft>
                <a:spcPts val="0"/>
              </a:spcAft>
              <a:buSzPct val="100000"/>
              <a:buAutoNum type="arabicPeriod"/>
            </a:pPr>
            <a:r>
              <a:rPr b="1" lang="fr" sz="2300"/>
              <a:t>CULTURE ET SPORT</a:t>
            </a:r>
            <a:r>
              <a:rPr lang="fr"/>
              <a:t> : </a:t>
            </a:r>
            <a:r>
              <a:rPr lang="fr" sz="1600"/>
              <a:t>découvrir et </a:t>
            </a:r>
            <a:r>
              <a:rPr lang="fr" sz="1600"/>
              <a:t>expérimenter</a:t>
            </a:r>
            <a:r>
              <a:rPr lang="fr" sz="1600"/>
              <a:t> le spectacle vivant, les autres arts, les domaines sportifs, médiatiques, scientifiques.</a:t>
            </a:r>
            <a:endParaRPr sz="1600"/>
          </a:p>
        </p:txBody>
      </p:sp>
      <p:pic>
        <p:nvPicPr>
          <p:cNvPr id="90" name="Google Shape;9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8800" y="2931950"/>
            <a:ext cx="2658606" cy="154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6"/>
          <p:cNvSpPr txBox="1"/>
          <p:nvPr>
            <p:ph type="title"/>
          </p:nvPr>
        </p:nvSpPr>
        <p:spPr>
          <a:xfrm>
            <a:off x="477850" y="1630450"/>
            <a:ext cx="26967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6022"/>
              <a:t>DISPO</a:t>
            </a:r>
            <a:r>
              <a:rPr lang="fr"/>
              <a:t> </a:t>
            </a:r>
            <a:r>
              <a:rPr lang="fr" sz="3800"/>
              <a:t>en Occitanie</a:t>
            </a:r>
            <a:endParaRPr sz="3800"/>
          </a:p>
        </p:txBody>
      </p:sp>
      <p:pic>
        <p:nvPicPr>
          <p:cNvPr id="96" name="Google Shape;9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8850" y="911100"/>
            <a:ext cx="4055200" cy="32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7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5122"/>
              <a:t>DISPO</a:t>
            </a:r>
            <a:endParaRPr sz="5122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2933"/>
              <a:t>à Bagatelle</a:t>
            </a:r>
            <a:endParaRPr sz="2933"/>
          </a:p>
        </p:txBody>
      </p:sp>
      <p:sp>
        <p:nvSpPr>
          <p:cNvPr id="102" name="Google Shape;102;p17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7"/>
          <p:cNvSpPr txBox="1"/>
          <p:nvPr>
            <p:ph idx="2" type="body"/>
          </p:nvPr>
        </p:nvSpPr>
        <p:spPr>
          <a:xfrm>
            <a:off x="4939500" y="230625"/>
            <a:ext cx="3837000" cy="418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fr"/>
              <a:t>1 atelier par niveau (2nde, 1ère, Terminale)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fr"/>
              <a:t>ouvert aux voies générale et technologique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fr"/>
              <a:t>1 heure par semaine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fr"/>
              <a:t>encadrement pluridisciplinaire : madame Poujardieu (professeure documentaliste), madame Felouah (SES), monsieur Girerd (philosophie)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fr"/>
              <a:t>travail de groupe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fr"/>
              <a:t>15 élèves maximum par niveau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b="1" lang="fr"/>
              <a:t>Il n’y a pas de travail à la maison, tout le travail se fait durant les séances DISPO.</a:t>
            </a:r>
            <a:endParaRPr b="1"/>
          </a:p>
        </p:txBody>
      </p:sp>
      <p:pic>
        <p:nvPicPr>
          <p:cNvPr id="104" name="Google Shape;10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4371" y="3101096"/>
            <a:ext cx="1547452" cy="131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5122"/>
              <a:t>DISPO</a:t>
            </a:r>
            <a:endParaRPr sz="5122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2933"/>
              <a:t>2nde</a:t>
            </a:r>
            <a:endParaRPr sz="2933"/>
          </a:p>
        </p:txBody>
      </p:sp>
      <p:sp>
        <p:nvSpPr>
          <p:cNvPr id="110" name="Google Shape;110;p18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8"/>
          <p:cNvSpPr txBox="1"/>
          <p:nvPr>
            <p:ph idx="2" type="body"/>
          </p:nvPr>
        </p:nvSpPr>
        <p:spPr>
          <a:xfrm>
            <a:off x="4731300" y="0"/>
            <a:ext cx="4412700" cy="500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85000" lnSpcReduction="10000"/>
          </a:bodyPr>
          <a:lstStyle/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➢"/>
            </a:pPr>
            <a:r>
              <a:rPr b="1" lang="fr"/>
              <a:t>1 thème de travail pour l’année</a:t>
            </a:r>
            <a:r>
              <a:rPr lang="fr"/>
              <a:t> : préparer une production journalistique et une présentation orale de cette production.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➢"/>
            </a:pPr>
            <a:r>
              <a:rPr b="1" lang="fr"/>
              <a:t>thème 2025-2026 : Amérique(s)</a:t>
            </a:r>
            <a:endParaRPr b="1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"/>
          </a:p>
          <a:p>
            <a:pPr indent="-325755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➢"/>
            </a:pPr>
            <a:r>
              <a:rPr b="1" lang="fr"/>
              <a:t>1 événement sur temps scolaire </a:t>
            </a:r>
            <a:r>
              <a:rPr lang="fr"/>
              <a:t>:  la journée d’actualité au Conseil Régional en fin d’année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➢"/>
            </a:pPr>
            <a:r>
              <a:rPr b="1" lang="fr"/>
              <a:t>des sorties culturelles gratuites en soirée offertes par Science Po </a:t>
            </a:r>
            <a:r>
              <a:rPr lang="fr"/>
              <a:t>: théâtre, danse, opéra, …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"/>
          </a:p>
          <a:p>
            <a:pPr indent="-325755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➢"/>
            </a:pPr>
            <a:r>
              <a:rPr b="1" lang="fr"/>
              <a:t>un prix </a:t>
            </a:r>
            <a:r>
              <a:rPr lang="fr"/>
              <a:t>(sortie en début de 1ère) : une journée dans une structure culturelle.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"/>
          </a:p>
          <a:p>
            <a:pPr indent="-325755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➢"/>
            </a:pPr>
            <a:r>
              <a:rPr b="1" lang="fr"/>
              <a:t>étudiants tuteurs</a:t>
            </a:r>
            <a:r>
              <a:rPr lang="fr"/>
              <a:t> : </a:t>
            </a:r>
            <a:r>
              <a:rPr lang="fr"/>
              <a:t>3 visites à Bagatelle et des échanges tout au long de l’année.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2" name="Google Shape;11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4371" y="3101096"/>
            <a:ext cx="1547452" cy="131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308820" y="-293262"/>
            <a:ext cx="6973395" cy="5231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26125" y="569375"/>
            <a:ext cx="5103575" cy="382525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9"/>
          <p:cNvSpPr txBox="1"/>
          <p:nvPr/>
        </p:nvSpPr>
        <p:spPr>
          <a:xfrm>
            <a:off x="5768225" y="4446600"/>
            <a:ext cx="3046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Au Conseil Régional en juin 2025, Journée Actualité</a:t>
            </a: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0"/>
          <p:cNvSpPr txBox="1"/>
          <p:nvPr/>
        </p:nvSpPr>
        <p:spPr>
          <a:xfrm>
            <a:off x="1542000" y="826625"/>
            <a:ext cx="30300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7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une journée à France bleu Occitanie en 2023</a:t>
            </a:r>
            <a:endParaRPr sz="13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le groupe en train d’enregistrer son émission dans les conditions du  direct</a:t>
            </a:r>
            <a:endParaRPr sz="13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25" name="Google Shape;12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9925" y="2134675"/>
            <a:ext cx="3813238" cy="287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0"/>
          <p:cNvSpPr txBox="1"/>
          <p:nvPr/>
        </p:nvSpPr>
        <p:spPr>
          <a:xfrm>
            <a:off x="5160075" y="691425"/>
            <a:ext cx="35091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7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Une journée à Bonobo arts, atelier </a:t>
            </a:r>
            <a:r>
              <a:rPr b="1" lang="fr" sz="17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créatif en 2024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27" name="Google Shape;12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41525" y="1464073"/>
            <a:ext cx="3346227" cy="2519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1975" y="826625"/>
            <a:ext cx="1246800" cy="124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0"/>
          <p:cNvSpPr txBox="1"/>
          <p:nvPr/>
        </p:nvSpPr>
        <p:spPr>
          <a:xfrm>
            <a:off x="5356713" y="4143175"/>
            <a:ext cx="31158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fr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fr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Autres prix gagnés : une journée au pic du midi, dans des musées toulousains, au studio Animatrope…</a:t>
            </a: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0" name="Google Shape;130;p20"/>
          <p:cNvSpPr txBox="1"/>
          <p:nvPr/>
        </p:nvSpPr>
        <p:spPr>
          <a:xfrm>
            <a:off x="1478775" y="118875"/>
            <a:ext cx="7814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LES PRIX </a:t>
            </a:r>
            <a:r>
              <a:rPr b="1" lang="fr" sz="2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GAGNÉS</a:t>
            </a:r>
            <a:r>
              <a:rPr b="1" lang="fr" sz="2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PAR NOS </a:t>
            </a:r>
            <a:r>
              <a:rPr b="1" lang="fr" sz="2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ÉLÈVES</a:t>
            </a:r>
            <a:r>
              <a:rPr b="1" lang="fr" sz="2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DE SECONDE </a:t>
            </a:r>
            <a:endParaRPr b="1" sz="21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5122"/>
              <a:t>DISPO</a:t>
            </a:r>
            <a:endParaRPr sz="5122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2933"/>
              <a:t>1ère</a:t>
            </a:r>
            <a:endParaRPr sz="2933"/>
          </a:p>
        </p:txBody>
      </p:sp>
      <p:sp>
        <p:nvSpPr>
          <p:cNvPr id="136" name="Google Shape;136;p21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21"/>
          <p:cNvSpPr txBox="1"/>
          <p:nvPr>
            <p:ph idx="2" type="body"/>
          </p:nvPr>
        </p:nvSpPr>
        <p:spPr>
          <a:xfrm>
            <a:off x="4572000" y="0"/>
            <a:ext cx="4572000" cy="500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/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➢"/>
            </a:pPr>
            <a:r>
              <a:rPr b="1" lang="fr"/>
              <a:t>trimestre 1 : </a:t>
            </a:r>
            <a:r>
              <a:rPr lang="fr"/>
              <a:t>travail sur la connaissance de soi, le projet d’études et la présentation orale → </a:t>
            </a:r>
            <a:r>
              <a:rPr b="1" lang="fr"/>
              <a:t>événement 1</a:t>
            </a:r>
            <a:r>
              <a:rPr lang="fr"/>
              <a:t> : tables rondes avec des professionnels et d’autres lycéens à Toulouse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"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➢"/>
            </a:pPr>
            <a:r>
              <a:rPr b="1" lang="fr"/>
              <a:t>trimestre 2 </a:t>
            </a:r>
            <a:r>
              <a:rPr b="1" lang="fr"/>
              <a:t> </a:t>
            </a:r>
            <a:r>
              <a:rPr lang="fr"/>
              <a:t>:  recherches en groupe sur le thème Le vivant et préparation d’un article de synthèse → </a:t>
            </a:r>
            <a:r>
              <a:rPr b="1" lang="fr"/>
              <a:t>événement 2</a:t>
            </a:r>
            <a:r>
              <a:rPr lang="fr"/>
              <a:t> : colloque des lycéens à Science Po Toulouse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➢"/>
            </a:pPr>
            <a:r>
              <a:rPr b="1" lang="fr"/>
              <a:t>étudiants tuteurs</a:t>
            </a:r>
            <a:r>
              <a:rPr lang="fr"/>
              <a:t> ; 3 visites à Bagatelle et des échanges tout au long de l’année.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➢"/>
            </a:pPr>
            <a:r>
              <a:rPr b="1" lang="fr"/>
              <a:t>possibilité de participer aux </a:t>
            </a:r>
            <a:r>
              <a:rPr b="1" lang="fr"/>
              <a:t> sorties culturelles gratuites en soirée </a:t>
            </a:r>
            <a:r>
              <a:rPr lang="fr"/>
              <a:t>organisées par le lycée.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8" name="Google Shape;13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4371" y="3101096"/>
            <a:ext cx="1547452" cy="131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