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e niveau 1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hemin sableux entre deux collines menant à l’océan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2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Vue d’une plage et de la mer depuis une dune de sable avec de l’herbe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-Gilles Allain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-Gilles Allain</a:t>
            </a:r>
          </a:p>
        </p:txBody>
      </p:sp>
      <p:sp>
        <p:nvSpPr>
          <p:cNvPr id="112" name="« Saisissez une citation ici. »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1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ue d’une plage et de la mer depuis une dune de sable avec de l’herbe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, vidéo direct, pe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76" name="Texte niveau 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, vidéo direct, g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85" name="Texte niveau 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tif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éunion des éco-délégué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Réunion des éco-délégués </a:t>
            </a:r>
          </a:p>
        </p:txBody>
      </p:sp>
      <p:sp>
        <p:nvSpPr>
          <p:cNvPr id="138" name="1er décembre 2023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1er décembre 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Lors de la réunion éco-délégués du 19 octobre, nous avons définis différents axes de travail :…"/>
          <p:cNvSpPr txBox="1"/>
          <p:nvPr/>
        </p:nvSpPr>
        <p:spPr>
          <a:xfrm>
            <a:off x="456657" y="2200957"/>
            <a:ext cx="23470686" cy="88936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spcBef>
                <a:spcPts val="0"/>
              </a:spcBef>
              <a:defRPr sz="4400">
                <a:latin typeface="Carlito"/>
                <a:ea typeface="Carlito"/>
                <a:cs typeface="Carlito"/>
                <a:sym typeface="Carlito"/>
              </a:defRPr>
            </a:pPr>
            <a:r>
              <a:t>Lors de la réunion éco-délégués du 19 octobre, nous avons définis différents axes de travail : </a:t>
            </a:r>
          </a:p>
          <a:p>
            <a:pPr defTabSz="457200">
              <a:spcBef>
                <a:spcPts val="0"/>
              </a:spcBef>
              <a:defRPr b="1" sz="4400">
                <a:latin typeface="Carlito"/>
                <a:ea typeface="Carlito"/>
                <a:cs typeface="Carlito"/>
                <a:sym typeface="Carlito"/>
              </a:defRPr>
            </a:pPr>
            <a:r>
              <a:rPr b="0"/>
              <a:t>-</a:t>
            </a:r>
            <a:r>
              <a:t> Tri du papier </a:t>
            </a:r>
            <a:r>
              <a:rPr b="0"/>
              <a:t>:</a:t>
            </a:r>
            <a:endParaRPr b="0"/>
          </a:p>
          <a:p>
            <a:pPr indent="228600" defTabSz="457200">
              <a:spcBef>
                <a:spcPts val="0"/>
              </a:spcBef>
              <a:buSzPct val="125000"/>
              <a:buFont typeface="Helvetica"/>
              <a:buChar char="•"/>
              <a:defRPr sz="4400">
                <a:latin typeface="Carlito"/>
                <a:ea typeface="Carlito"/>
                <a:cs typeface="Carlito"/>
                <a:sym typeface="Carlito"/>
              </a:defRPr>
            </a:pPr>
            <a:r>
              <a:t>installation de cartons dans les salles, dans les bureaux des enseignants, à la vie scolaire, en salle des professeurs. </a:t>
            </a:r>
          </a:p>
          <a:p>
            <a:pPr indent="228600" defTabSz="457200">
              <a:spcBef>
                <a:spcPts val="0"/>
              </a:spcBef>
              <a:buSzPct val="125000"/>
              <a:buFont typeface="Helvetica"/>
              <a:buChar char="•"/>
              <a:defRPr sz="4400">
                <a:latin typeface="Carlito"/>
                <a:ea typeface="Carlito"/>
                <a:cs typeface="Carlito"/>
                <a:sym typeface="Carlito"/>
              </a:defRPr>
            </a:pPr>
            <a:r>
              <a:t>Organisation de la collecte des bacs des salles au container</a:t>
            </a:r>
          </a:p>
          <a:p>
            <a:pPr defTabSz="457200">
              <a:spcBef>
                <a:spcPts val="0"/>
              </a:spcBef>
              <a:defRPr b="1" sz="4400">
                <a:latin typeface="Carlito"/>
                <a:ea typeface="Carlito"/>
                <a:cs typeface="Carlito"/>
                <a:sym typeface="Carlito"/>
              </a:defRPr>
            </a:pPr>
            <a:r>
              <a:rPr b="0"/>
              <a:t>- </a:t>
            </a:r>
            <a:r>
              <a:t>Projet cour du bâtiment L : </a:t>
            </a:r>
            <a:endParaRPr b="0"/>
          </a:p>
          <a:p>
            <a:pPr indent="228600" defTabSz="457200">
              <a:spcBef>
                <a:spcPts val="0"/>
              </a:spcBef>
              <a:buSzPct val="125000"/>
              <a:buFont typeface="Helvetica"/>
              <a:buChar char="•"/>
              <a:defRPr sz="4400">
                <a:latin typeface="Carlito"/>
                <a:ea typeface="Carlito"/>
                <a:cs typeface="Carlito"/>
                <a:sym typeface="Carlito"/>
              </a:defRPr>
            </a:pPr>
            <a:r>
              <a:t>pourquoi végétaliser la cour (dans quels buts ? - quels sont les intérêts ? Les limites …)</a:t>
            </a:r>
          </a:p>
          <a:p>
            <a:pPr indent="228600" defTabSz="457200">
              <a:spcBef>
                <a:spcPts val="0"/>
              </a:spcBef>
              <a:buSzPct val="125000"/>
              <a:buFont typeface="Helvetica"/>
              <a:buChar char="•"/>
              <a:defRPr sz="4400">
                <a:latin typeface="Carlito"/>
                <a:ea typeface="Carlito"/>
                <a:cs typeface="Carlito"/>
                <a:sym typeface="Carlito"/>
              </a:defRPr>
            </a:pPr>
            <a:r>
              <a:t>Quelles espèces planter ? Pourquoi ?</a:t>
            </a:r>
          </a:p>
          <a:p>
            <a:pPr indent="228600" defTabSz="457200">
              <a:spcBef>
                <a:spcPts val="0"/>
              </a:spcBef>
              <a:buSzPct val="125000"/>
              <a:buFont typeface="Helvetica"/>
              <a:buChar char="•"/>
              <a:defRPr sz="4400">
                <a:latin typeface="Carlito"/>
                <a:ea typeface="Carlito"/>
                <a:cs typeface="Carlito"/>
                <a:sym typeface="Carlito"/>
              </a:defRPr>
            </a:pPr>
            <a:r>
              <a:t>Cheminement ? Ou tout végétaliser ? </a:t>
            </a:r>
          </a:p>
          <a:p>
            <a:pPr indent="228600" defTabSz="457200">
              <a:spcBef>
                <a:spcPts val="0"/>
              </a:spcBef>
              <a:buSzPct val="125000"/>
              <a:buFont typeface="Helvetica"/>
              <a:buChar char="•"/>
              <a:defRPr sz="4400">
                <a:latin typeface="Carlito"/>
                <a:ea typeface="Carlito"/>
                <a:cs typeface="Carlito"/>
                <a:sym typeface="Carlito"/>
              </a:defRPr>
            </a:pPr>
            <a:r>
              <a:t>Animaux ? Avantages inconvénients </a:t>
            </a:r>
          </a:p>
          <a:p>
            <a:pPr indent="228600" defTabSz="457200">
              <a:spcBef>
                <a:spcPts val="0"/>
              </a:spcBef>
              <a:buSzPct val="125000"/>
              <a:buFont typeface="Helvetica"/>
              <a:buChar char="•"/>
              <a:defRPr sz="4400">
                <a:latin typeface="Carlito"/>
                <a:ea typeface="Carlito"/>
                <a:cs typeface="Carlito"/>
                <a:sym typeface="Carlito"/>
              </a:defRPr>
            </a:pPr>
            <a:r>
              <a:t>Espaces de travail, de relaxation … </a:t>
            </a:r>
          </a:p>
          <a:p>
            <a:pPr defTabSz="457200">
              <a:spcBef>
                <a:spcPts val="0"/>
              </a:spcBef>
              <a:defRPr b="1" sz="4400">
                <a:latin typeface="Carlito"/>
                <a:ea typeface="Carlito"/>
                <a:cs typeface="Carlito"/>
                <a:sym typeface="Carlito"/>
              </a:defRPr>
            </a:pPr>
            <a:r>
              <a:rPr b="0"/>
              <a:t>-</a:t>
            </a:r>
            <a:r>
              <a:t> Journée de sensibilisation au développement durable </a:t>
            </a:r>
            <a:endParaRPr b="0"/>
          </a:p>
          <a:p>
            <a:pPr indent="228600" defTabSz="457200">
              <a:spcBef>
                <a:spcPts val="0"/>
              </a:spcBef>
              <a:buSzPct val="125000"/>
              <a:buFont typeface="Helvetica"/>
              <a:buChar char="•"/>
              <a:defRPr sz="4400">
                <a:latin typeface="Carlito"/>
                <a:ea typeface="Carlito"/>
                <a:cs typeface="Carlito"/>
                <a:sym typeface="Carlito"/>
              </a:defRPr>
            </a:pPr>
            <a:r>
              <a:t>Qui, quand, comment...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E_SDG_poster_UN_emblem_WEB.png" descr="E_SDG_poster_UN_emblem_WE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42314" y="-1"/>
            <a:ext cx="19391587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https://www.pearltrees.com/floresvt31/edd-eco-delegues/id73023747"/>
          <p:cNvSpPr txBox="1"/>
          <p:nvPr/>
        </p:nvSpPr>
        <p:spPr>
          <a:xfrm>
            <a:off x="837533" y="9073237"/>
            <a:ext cx="1914967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https://www.pearltrees.com/floresvt31/edd-eco-delegues/id73023747</a:t>
            </a:r>
          </a:p>
        </p:txBody>
      </p:sp>
      <p:pic>
        <p:nvPicPr>
          <p:cNvPr id="14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1176" y="2381697"/>
            <a:ext cx="2286045" cy="22860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logo SVT.png" descr="logo SV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5708" y="9932801"/>
            <a:ext cx="2286045" cy="19641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Capture d’écran 2023-11-30 à 21.53.27.png" descr="Capture d’écran 2023-11-30 à 21.53.27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321086" y="9932801"/>
            <a:ext cx="2006601" cy="2019301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Accéder à pearltress"/>
          <p:cNvSpPr txBox="1"/>
          <p:nvPr/>
        </p:nvSpPr>
        <p:spPr>
          <a:xfrm>
            <a:off x="541774" y="1018434"/>
            <a:ext cx="572505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Accéder à pearltress</a:t>
            </a:r>
          </a:p>
        </p:txBody>
      </p:sp>
      <p:pic>
        <p:nvPicPr>
          <p:cNvPr id="149" name="Capture d’écran 2023-11-30 à 21.54.28.png" descr="Capture d’écran 2023-11-30 à 21.54.28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086049" y="767485"/>
            <a:ext cx="2768601" cy="7747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Rectangle aux angles arrondis"/>
          <p:cNvSpPr/>
          <p:nvPr/>
        </p:nvSpPr>
        <p:spPr>
          <a:xfrm>
            <a:off x="7112288" y="6224866"/>
            <a:ext cx="2467119" cy="659974"/>
          </a:xfrm>
          <a:prstGeom prst="roundRect">
            <a:avLst>
              <a:gd name="adj" fmla="val 28865"/>
            </a:avLst>
          </a:prstGeom>
          <a:ln w="508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51" name="Capture d’écran 2023-11-30 à 21.54.47.png" descr="Capture d’écran 2023-11-30 à 21.54.47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710907" y="-80356"/>
            <a:ext cx="13551214" cy="910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Rectangle aux angles arrondis"/>
          <p:cNvSpPr/>
          <p:nvPr/>
        </p:nvSpPr>
        <p:spPr>
          <a:xfrm>
            <a:off x="18980845" y="4445214"/>
            <a:ext cx="4341976" cy="1968501"/>
          </a:xfrm>
          <a:prstGeom prst="roundRect">
            <a:avLst>
              <a:gd name="adj" fmla="val 9677"/>
            </a:avLst>
          </a:prstGeom>
          <a:ln w="508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